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1813" cy="7559675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Montserrat Light" panose="000004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ZQC/nLJ87wJ7PcYPkQFPH5B+g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947636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5600804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923136" y="214412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735063" y="2012414"/>
            <a:ext cx="92217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729495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729495" y="5059036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5412731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736458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736458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5412732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5412732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4545413" y="1088456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564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marL="914400" lvl="1" indent="-42456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marL="1371600" lvl="2" indent="-39662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marL="1828800" lvl="3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marL="2286000" lvl="4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marL="2743200" lvl="5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marL="3200400" lvl="6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marL="3657600" lvl="7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marL="4114800" lvl="8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736456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4545413" y="1088456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736456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72" y="0"/>
            <a:ext cx="1070428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GELATOn the ROAD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801886" y="3970581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b="1" dirty="0" smtClean="0">
                <a:latin typeface="Arial"/>
                <a:ea typeface="Arial"/>
                <a:cs typeface="Arial"/>
                <a:sym typeface="Arial"/>
              </a:rPr>
              <a:t>Manifest</a:t>
            </a:r>
            <a:endParaRPr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30278"/>
          <a:stretch/>
        </p:blipFill>
        <p:spPr>
          <a:xfrm>
            <a:off x="0" y="4710812"/>
            <a:ext cx="7772400" cy="284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204" y="268553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3915" y="6658561"/>
            <a:ext cx="798256" cy="80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t="16113"/>
          <a:stretch/>
        </p:blipFill>
        <p:spPr>
          <a:xfrm>
            <a:off x="4286250" y="-1"/>
            <a:ext cx="6405563" cy="366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t="8116" b="30196"/>
          <a:stretch/>
        </p:blipFill>
        <p:spPr>
          <a:xfrm>
            <a:off x="435767" y="4386263"/>
            <a:ext cx="3850482" cy="31734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 rot="5400000">
            <a:off x="7305165" y="649573"/>
            <a:ext cx="367733" cy="6405562"/>
          </a:xfrm>
          <a:prstGeom prst="rect">
            <a:avLst/>
          </a:prstGeom>
          <a:solidFill>
            <a:srgbClr val="EBB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5400000">
            <a:off x="2177142" y="2294848"/>
            <a:ext cx="367734" cy="3850481"/>
          </a:xfrm>
          <a:prstGeom prst="rect">
            <a:avLst/>
          </a:prstGeom>
          <a:solidFill>
            <a:srgbClr val="BF80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4553158" y="4386263"/>
            <a:ext cx="6875194" cy="27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ts val="2200"/>
              <a:buNone/>
            </a:pPr>
            <a:r>
              <a:rPr lang="en-GB" sz="22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Hochwertige Zutaten</a:t>
            </a:r>
            <a:endParaRPr lang="de-AT"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ts val="2200"/>
              <a:buNone/>
            </a:pPr>
            <a:r>
              <a:rPr lang="en-GB" sz="2200" dirty="0" smtClean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200" dirty="0" smtClean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Lokale und traditionelle Zutaten </a:t>
            </a:r>
            <a:endParaRPr lang="de-AT"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8ED1B1"/>
              </a:buClr>
              <a:buSzPts val="2200"/>
              <a:buNone/>
            </a:pPr>
            <a:r>
              <a:rPr lang="en-GB" sz="2200" dirty="0" smtClean="0">
                <a:solidFill>
                  <a:srgbClr val="8ED1B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200" dirty="0" smtClean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Ökologisch nachhaltig</a:t>
            </a:r>
            <a:endParaRPr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BF80A6"/>
              </a:buClr>
              <a:buSzPts val="2200"/>
              <a:buNone/>
            </a:pPr>
            <a:r>
              <a:rPr lang="en-GB" sz="2200" dirty="0" smtClean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Energetisch nachhaltig</a:t>
            </a:r>
            <a:endParaRPr lang="de-AT"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ts val="2200"/>
              <a:buNone/>
            </a:pPr>
            <a:r>
              <a:rPr lang="en-GB" sz="2200" dirty="0" smtClean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200" dirty="0" smtClean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Innovativ und kreativ</a:t>
            </a:r>
            <a:endParaRPr lang="de-AT"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27984" y="2617261"/>
            <a:ext cx="3724811" cy="17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de-AT" sz="3600" b="1" dirty="0" smtClean="0"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lang="de-AT" sz="3600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de-AT" sz="3600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AT" sz="2200" dirty="0" smtClean="0">
                <a:latin typeface="Arial"/>
                <a:ea typeface="Arial"/>
                <a:cs typeface="Arial"/>
                <a:sym typeface="Arial"/>
              </a:rPr>
              <a:t>Was bedeutet GELATO?</a:t>
            </a:r>
            <a:endParaRPr lang="de-AT" dirty="0"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205983" y="1992339"/>
            <a:ext cx="5425726" cy="521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1988" lvl="0" indent="-2519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ct val="100000"/>
              <a:buChar char="•"/>
            </a:pPr>
            <a:r>
              <a:rPr lang="de-AT" sz="2200" dirty="0" smtClean="0">
                <a:latin typeface="+mn-lt"/>
                <a:ea typeface="Montserrat Light"/>
                <a:cs typeface="Montserrat Light"/>
                <a:sym typeface="Montserrat Light"/>
              </a:rPr>
              <a:t>Förderung der Gastronomie und des Kulturtourismus</a:t>
            </a:r>
            <a:endParaRPr sz="22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BF80A6"/>
              </a:buClr>
              <a:buSzPct val="100000"/>
              <a:buNone/>
            </a:pPr>
            <a:endParaRPr sz="22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251988" lvl="0" indent="-251988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EBBBD7"/>
              </a:buClr>
              <a:buSzPct val="100000"/>
              <a:buChar char="•"/>
            </a:pPr>
            <a:r>
              <a:rPr lang="de-AT" sz="2200" dirty="0" smtClean="0">
                <a:latin typeface="+mn-lt"/>
                <a:ea typeface="Montserrat Light"/>
                <a:cs typeface="Montserrat Light"/>
                <a:sym typeface="Montserrat Light"/>
              </a:rPr>
              <a:t>Schaffung eines Netzwerks von </a:t>
            </a:r>
            <a:r>
              <a:rPr lang="de-AT" sz="2200" dirty="0" err="1" smtClean="0">
                <a:latin typeface="+mn-lt"/>
                <a:ea typeface="Montserrat Light"/>
                <a:cs typeface="Montserrat Light"/>
                <a:sym typeface="Montserrat Light"/>
              </a:rPr>
              <a:t>Gelatieri</a:t>
            </a:r>
            <a:endParaRPr sz="2200" dirty="0">
              <a:latin typeface="+mn-lt"/>
            </a:endParaRPr>
          </a:p>
          <a:p>
            <a:pPr marL="251988" lvl="0" indent="-9927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EBBBD7"/>
              </a:buClr>
              <a:buSzPct val="100000"/>
              <a:buNone/>
            </a:pPr>
            <a:endParaRPr sz="22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251988" lvl="0" indent="-251988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8ED1B1"/>
              </a:buClr>
              <a:buSzPct val="100000"/>
              <a:buChar char="•"/>
            </a:pPr>
            <a:r>
              <a:rPr lang="de-AT" sz="2200" dirty="0" smtClean="0">
                <a:latin typeface="+mn-lt"/>
                <a:ea typeface="Montserrat Light"/>
                <a:cs typeface="Montserrat Light"/>
                <a:sym typeface="Montserrat Light"/>
              </a:rPr>
              <a:t>Förderung lokaler, innovativer und kreativer Eissorten</a:t>
            </a:r>
            <a:r>
              <a:rPr lang="en-GB" sz="2200" dirty="0">
                <a:latin typeface="+mn-lt"/>
                <a:ea typeface="Montserrat Light"/>
                <a:cs typeface="Montserrat Light"/>
                <a:sym typeface="Montserrat Light"/>
              </a:rPr>
              <a:t/>
            </a:r>
            <a:br>
              <a:rPr lang="en-GB" sz="2200" dirty="0">
                <a:latin typeface="+mn-lt"/>
                <a:ea typeface="Montserrat Light"/>
                <a:cs typeface="Montserrat Light"/>
                <a:sym typeface="Montserrat Light"/>
              </a:rPr>
            </a:br>
            <a:endParaRPr sz="22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251988" lvl="0" indent="-251988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BF80A6"/>
              </a:buClr>
              <a:buSzPct val="100000"/>
              <a:buChar char="•"/>
            </a:pPr>
            <a:r>
              <a:rPr lang="de-AT" sz="2200" dirty="0" smtClean="0">
                <a:latin typeface="+mn-lt"/>
                <a:ea typeface="Montserrat Light"/>
                <a:cs typeface="Montserrat Light"/>
                <a:sym typeface="Montserrat Light"/>
              </a:rPr>
              <a:t>Wachstum der Wirtschaft rund um GELATO</a:t>
            </a:r>
            <a:r>
              <a:rPr lang="en-GB" sz="2200" dirty="0">
                <a:latin typeface="+mn-lt"/>
                <a:ea typeface="Montserrat Light"/>
                <a:cs typeface="Montserrat Light"/>
                <a:sym typeface="Montserrat Light"/>
              </a:rPr>
              <a:t/>
            </a:r>
            <a:br>
              <a:rPr lang="en-GB" sz="2200" dirty="0">
                <a:latin typeface="+mn-lt"/>
                <a:ea typeface="Montserrat Light"/>
                <a:cs typeface="Montserrat Light"/>
                <a:sym typeface="Montserrat Light"/>
              </a:rPr>
            </a:br>
            <a:endParaRPr sz="22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251988" lvl="0" indent="-251988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EBBBD7"/>
              </a:buClr>
              <a:buSzPct val="100000"/>
              <a:buChar char="•"/>
            </a:pPr>
            <a:r>
              <a:rPr lang="de-AT" sz="2200" dirty="0" smtClean="0">
                <a:latin typeface="+mn-lt"/>
                <a:ea typeface="Montserrat Light"/>
                <a:cs typeface="Montserrat Light"/>
                <a:sym typeface="Montserrat Light"/>
              </a:rPr>
              <a:t>Verbreitung der europäischen Geschichte und Kultur des GELATO</a:t>
            </a:r>
            <a:endParaRPr sz="2200" dirty="0">
              <a:latin typeface="+mn-lt"/>
            </a:endParaRPr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</p:txBody>
      </p:sp>
      <p:sp>
        <p:nvSpPr>
          <p:cNvPr id="113" name="Google Shape;113;p3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2744565" y="2689848"/>
            <a:ext cx="367733" cy="4094010"/>
          </a:xfrm>
          <a:prstGeom prst="rect">
            <a:avLst/>
          </a:prstGeom>
          <a:solidFill>
            <a:srgbClr val="EBB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260088" y="5388190"/>
            <a:ext cx="3724811" cy="17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</a:t>
            </a: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wollen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1429" y="1823125"/>
            <a:ext cx="4094009" cy="272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840073" y="2264568"/>
            <a:ext cx="5262776" cy="514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ct val="100000"/>
              <a:buNone/>
            </a:pP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300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beteiligte Gelatiere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ct val="100000"/>
              <a:buNone/>
            </a:pPr>
            <a:r>
              <a:rPr lang="en-GB" sz="2000" dirty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GELATO-Wettbewerb mit Preisen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8ED1B1"/>
              </a:buClr>
              <a:buSzPct val="100000"/>
              <a:buNone/>
            </a:pPr>
            <a:r>
              <a:rPr lang="en-GB" sz="2000" dirty="0">
                <a:solidFill>
                  <a:srgbClr val="8ED1B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65 </a:t>
            </a:r>
            <a:r>
              <a:rPr lang="de-AT" sz="2000" smtClean="0">
                <a:latin typeface="Arial"/>
                <a:ea typeface="Arial"/>
                <a:cs typeface="Arial"/>
                <a:sym typeface="Arial"/>
              </a:rPr>
              <a:t>neue Eissorten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BF80A6"/>
              </a:buClr>
              <a:buSzPct val="100000"/>
              <a:buNone/>
            </a:pP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65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beteiligte Städte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ct val="100000"/>
              <a:buNone/>
            </a:pPr>
            <a:r>
              <a:rPr lang="en-GB" sz="2000" dirty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Gütesiegel für Nachhaltigkeit</a:t>
            </a:r>
            <a:endParaRPr dirty="0"/>
          </a:p>
          <a:p>
            <a:pPr marL="0" lvl="0" indent="0">
              <a:lnSpc>
                <a:spcPct val="110000"/>
              </a:lnSpc>
              <a:buClr>
                <a:srgbClr val="8ED1B1"/>
              </a:buClr>
              <a:buSzPct val="100000"/>
              <a:buNone/>
            </a:pPr>
            <a:r>
              <a:rPr lang="en-GB" sz="2000" dirty="0">
                <a:solidFill>
                  <a:srgbClr val="8ED1B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Absichtserklärungen (Protocol of</a:t>
            </a:r>
            <a:br>
              <a:rPr lang="de-AT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de-AT" sz="2000" dirty="0" err="1" smtClean="0"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sz="2000" dirty="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BF80A6"/>
              </a:buClr>
              <a:buSzPct val="100000"/>
              <a:buNone/>
            </a:pP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App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ct val="100000"/>
              <a:buNone/>
            </a:pPr>
            <a:r>
              <a:rPr lang="en-GB" sz="2000" dirty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36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Veranstaltungen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8ED1B1"/>
              </a:buClr>
              <a:buSzPct val="100000"/>
              <a:buNone/>
            </a:pPr>
            <a:r>
              <a:rPr lang="en-GB" sz="2000" dirty="0">
                <a:solidFill>
                  <a:srgbClr val="8ED1B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Pop-up-Museen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 auf Tour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BF80A6"/>
              </a:buClr>
              <a:buSzPct val="100000"/>
              <a:buNone/>
            </a:pPr>
            <a:r>
              <a:rPr lang="en-GB" sz="20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10.000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Pop-up-Museen </a:t>
            </a:r>
            <a:r>
              <a:rPr lang="de-AT" sz="2000" dirty="0" err="1" smtClean="0">
                <a:latin typeface="Arial"/>
                <a:ea typeface="Arial"/>
                <a:cs typeface="Arial"/>
                <a:sym typeface="Arial"/>
              </a:rPr>
              <a:t>Besucher:innen</a:t>
            </a:r>
            <a:endParaRPr lang="de-AT" dirty="0" smtClean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ct val="100000"/>
              <a:buNone/>
            </a:pPr>
            <a:r>
              <a:rPr lang="en-GB" sz="2000" dirty="0" smtClean="0">
                <a:solidFill>
                  <a:srgbClr val="EBBBD7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000" dirty="0" smtClean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240 </a:t>
            </a:r>
            <a:r>
              <a:rPr lang="de-AT" sz="2000" dirty="0" smtClean="0">
                <a:latin typeface="Arial"/>
                <a:ea typeface="Arial"/>
                <a:cs typeface="Arial"/>
                <a:sym typeface="Arial"/>
              </a:rPr>
              <a:t>geschulte </a:t>
            </a:r>
            <a:r>
              <a:rPr lang="de-AT" sz="2000" dirty="0" err="1" smtClean="0">
                <a:latin typeface="Arial"/>
                <a:ea typeface="Arial"/>
                <a:cs typeface="Arial"/>
                <a:sym typeface="Arial"/>
              </a:rPr>
              <a:t>Kulturtouristiker:innen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</p:txBody>
      </p:sp>
      <p:sp>
        <p:nvSpPr>
          <p:cNvPr id="133" name="Google Shape;133;p4"/>
          <p:cNvSpPr/>
          <p:nvPr/>
        </p:nvSpPr>
        <p:spPr>
          <a:xfrm rot="5400000">
            <a:off x="8111128" y="88699"/>
            <a:ext cx="366317" cy="3856835"/>
          </a:xfrm>
          <a:prstGeom prst="rect">
            <a:avLst/>
          </a:prstGeom>
          <a:solidFill>
            <a:srgbClr val="EBB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l="26097" r="26098"/>
          <a:stretch/>
        </p:blipFill>
        <p:spPr>
          <a:xfrm>
            <a:off x="6365869" y="2200275"/>
            <a:ext cx="3847834" cy="5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748848" y="547237"/>
            <a:ext cx="4710120" cy="17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de-AT" sz="3600" b="1" dirty="0" smtClean="0">
                <a:solidFill>
                  <a:schemeClr val="dk1"/>
                </a:solidFill>
                <a:sym typeface="Arial"/>
              </a:rPr>
              <a:t>Mission</a:t>
            </a:r>
            <a:r>
              <a:rPr lang="de-AT" sz="36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de-AT" sz="36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AT" sz="2200" dirty="0" smtClean="0">
                <a:solidFill>
                  <a:schemeClr val="dk1"/>
                </a:solidFill>
                <a:sym typeface="Arial"/>
              </a:rPr>
              <a:t>Wie wollen wir das erreichen?</a:t>
            </a:r>
            <a:endParaRPr lang="de-AT" dirty="0"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5436997" y="1755717"/>
            <a:ext cx="5245333" cy="556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Lokale Zutaten und frisch verkauftes GELATO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Pasteurisierung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ED1B1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Mindestens 3 % Milchfett in GELATO auf Milchbasis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Sorbets </a:t>
            </a:r>
            <a:r>
              <a:rPr lang="de-AT" sz="1600" dirty="0" err="1" smtClean="0">
                <a:solidFill>
                  <a:schemeClr val="dk1"/>
                </a:solidFill>
                <a:sym typeface="Arial"/>
              </a:rPr>
              <a:t>laktosefrei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6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Mindestens 25 % frische oder gefrorene Früchte in Fruchtsorbets</a:t>
            </a:r>
            <a:endParaRPr lang="de-AT" sz="1200" dirty="0" smtClean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800"/>
              <a:buFont typeface="Arial"/>
              <a:buNone/>
            </a:pPr>
            <a:endParaRPr lang="de-AT" sz="16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Mindestens 15 % </a:t>
            </a:r>
            <a:r>
              <a:rPr lang="de-AT" sz="1600" dirty="0" err="1" smtClean="0">
                <a:solidFill>
                  <a:schemeClr val="dk1"/>
                </a:solidFill>
                <a:sym typeface="Arial"/>
              </a:rPr>
              <a:t>Zitrussaft</a:t>
            </a:r>
            <a:r>
              <a:rPr lang="de-AT" sz="1600" dirty="0" smtClean="0">
                <a:solidFill>
                  <a:schemeClr val="dk1"/>
                </a:solidFill>
                <a:sym typeface="Arial"/>
              </a:rPr>
              <a:t> oder zentrifugierte Zitrusfrüchte in </a:t>
            </a:r>
            <a:r>
              <a:rPr lang="de-AT" sz="1600" dirty="0" err="1" smtClean="0">
                <a:solidFill>
                  <a:schemeClr val="dk1"/>
                </a:solidFill>
                <a:sym typeface="Arial"/>
              </a:rPr>
              <a:t>Zitrussorbets</a:t>
            </a:r>
            <a:endParaRPr lang="de-AT" sz="1200" dirty="0" smtClean="0"/>
          </a:p>
          <a:p>
            <a:pPr marL="285750" marR="0" lvl="0" indent="-219075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050"/>
              <a:buFont typeface="Arial"/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ED1B1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Zutaten und Allergene sichtbar angeben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Hohe Hygiene- und Sanitärstandards </a:t>
            </a:r>
            <a:br>
              <a:rPr lang="de-AT" sz="1600" dirty="0" smtClean="0">
                <a:solidFill>
                  <a:schemeClr val="dk1"/>
                </a:solidFill>
                <a:sym typeface="Arial"/>
              </a:rPr>
            </a:br>
            <a:r>
              <a:rPr lang="de-AT" sz="1600" dirty="0" smtClean="0">
                <a:solidFill>
                  <a:schemeClr val="dk1"/>
                </a:solidFill>
                <a:sym typeface="Arial"/>
              </a:rPr>
              <a:t>(HACCP)</a:t>
            </a:r>
            <a:endParaRPr lang="de-AT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BBBD7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Wiederverwendung, Recycling und Kompostierbarkeit der Materialien  </a:t>
            </a:r>
            <a:br>
              <a:rPr lang="de-AT" sz="1600" dirty="0" smtClean="0">
                <a:solidFill>
                  <a:schemeClr val="dk1"/>
                </a:solidFill>
                <a:sym typeface="Arial"/>
              </a:rPr>
            </a:br>
            <a:endParaRPr lang="de-AT" sz="1000" dirty="0" smtClean="0">
              <a:solidFill>
                <a:schemeClr val="dk1"/>
              </a:solidFill>
              <a:sym typeface="Arial"/>
            </a:endParaRPr>
          </a:p>
          <a:p>
            <a:pPr marL="285750" lvl="0" indent="-285750">
              <a:buClr>
                <a:srgbClr val="8ED1B1"/>
              </a:buClr>
              <a:buSzPts val="1800"/>
              <a:buFont typeface="Arial"/>
              <a:buChar char="•"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So weit möglich lokale </a:t>
            </a:r>
            <a:r>
              <a:rPr lang="de-AT" sz="1600" dirty="0" err="1" smtClean="0">
                <a:solidFill>
                  <a:schemeClr val="dk1"/>
                </a:solidFill>
                <a:sym typeface="Arial"/>
              </a:rPr>
              <a:t>Landwirt:innen</a:t>
            </a:r>
            <a:r>
              <a:rPr lang="de-AT" sz="1600" dirty="0">
                <a:solidFill>
                  <a:schemeClr val="dk1"/>
                </a:solidFill>
              </a:rPr>
              <a:t> </a:t>
            </a:r>
            <a:r>
              <a:rPr lang="de-AT" sz="1600" dirty="0" smtClean="0">
                <a:solidFill>
                  <a:schemeClr val="dk1"/>
                </a:solidFill>
              </a:rPr>
              <a:t>durch den </a:t>
            </a:r>
            <a:r>
              <a:rPr lang="de-AT" sz="1600" dirty="0">
                <a:solidFill>
                  <a:schemeClr val="dk1"/>
                </a:solidFill>
              </a:rPr>
              <a:t>Kauf </a:t>
            </a:r>
            <a:r>
              <a:rPr lang="de-AT" sz="1600" dirty="0" smtClean="0">
                <a:solidFill>
                  <a:schemeClr val="dk1"/>
                </a:solidFill>
              </a:rPr>
              <a:t>ihrer Produkte </a:t>
            </a:r>
            <a:r>
              <a:rPr lang="de-AT" sz="1600" dirty="0">
                <a:solidFill>
                  <a:schemeClr val="dk1"/>
                </a:solidFill>
              </a:rPr>
              <a:t>unterstützen</a:t>
            </a:r>
            <a:endParaRPr lang="de-AT" sz="1200" dirty="0"/>
          </a:p>
        </p:txBody>
      </p:sp>
      <p:sp>
        <p:nvSpPr>
          <p:cNvPr id="149" name="Google Shape;149;p5"/>
          <p:cNvSpPr/>
          <p:nvPr/>
        </p:nvSpPr>
        <p:spPr>
          <a:xfrm rot="5400000">
            <a:off x="2777302" y="2364107"/>
            <a:ext cx="366317" cy="4423227"/>
          </a:xfrm>
          <a:prstGeom prst="rect">
            <a:avLst/>
          </a:prstGeom>
          <a:solidFill>
            <a:srgbClr val="EBB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5632" r="5632"/>
          <a:stretch/>
        </p:blipFill>
        <p:spPr>
          <a:xfrm>
            <a:off x="747131" y="-24623"/>
            <a:ext cx="4426800" cy="44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8171" y="254655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33323" y="5253440"/>
            <a:ext cx="5121494" cy="204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 of</a:t>
            </a:r>
            <a:r>
              <a:rPr lang="en-GB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de-AT" sz="2200" dirty="0" smtClean="0">
                <a:solidFill>
                  <a:schemeClr val="dk1"/>
                </a:solidFill>
                <a:sym typeface="Arial"/>
              </a:rPr>
              <a:t>Die Qualitäts- und Nachhaltigkeitskriterien</a:t>
            </a:r>
            <a:endParaRPr lang="de-AT" dirty="0"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6031363" y="0"/>
            <a:ext cx="366317" cy="7559675"/>
          </a:xfrm>
          <a:prstGeom prst="rect">
            <a:avLst/>
          </a:prstGeom>
          <a:solidFill>
            <a:srgbClr val="EBB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693388" y="4286993"/>
            <a:ext cx="5232413" cy="327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1988" marR="0" lvl="0" indent="-2519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80A6"/>
              </a:buClr>
              <a:buSzPts val="2200"/>
              <a:buFont typeface="Arial"/>
              <a:buChar char="•"/>
            </a:pPr>
            <a:r>
              <a:rPr lang="de-A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Anerkennen SIE die Qualitäts- und Nachhaltigkeitskriterien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251988" marR="0" lvl="0" indent="-25198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ts val="2200"/>
              <a:buFont typeface="Arial"/>
              <a:buChar char="•"/>
            </a:pP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Unterzeichnen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das Protocol 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understanding</a:t>
            </a:r>
            <a:endParaRPr dirty="0"/>
          </a:p>
          <a:p>
            <a:pPr marL="251988" marR="0" lvl="0" indent="-25198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ED1B1"/>
              </a:buClr>
              <a:buSzPts val="2200"/>
              <a:buFont typeface="Arial"/>
              <a:buChar char="•"/>
            </a:pP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Erhalten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das Label </a:t>
            </a: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</a:t>
            </a:r>
            <a:r>
              <a:rPr lang="en-GB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Nachhaltigkeit</a:t>
            </a:r>
            <a:r>
              <a:rPr lang="en-GB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2200" dirty="0">
                <a:solidFill>
                  <a:srgbClr val="BF80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51988" marR="0" lvl="0" indent="-25198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BF80A6"/>
              </a:buClr>
              <a:buSzPts val="2200"/>
              <a:buFont typeface="Arial"/>
              <a:buChar char="•"/>
            </a:pPr>
            <a:r>
              <a:rPr lang="de-A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Nehmen SIE am GELATO-Wettbewerb mit Preisen teil</a:t>
            </a:r>
            <a:endParaRPr dirty="0"/>
          </a:p>
          <a:p>
            <a:pPr marL="251988" marR="0" lvl="0" indent="-25198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EBBBD7"/>
              </a:buClr>
              <a:buSzPts val="2200"/>
              <a:buFont typeface="Arial"/>
              <a:buChar char="•"/>
            </a:pPr>
            <a:r>
              <a:rPr lang="de-A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Kreieren SIE neue </a:t>
            </a:r>
            <a:r>
              <a:rPr lang="de-A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Eissorten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5">
            <a:alphaModFix/>
          </a:blip>
          <a:srcRect l="28699" r="28699"/>
          <a:stretch/>
        </p:blipFill>
        <p:spPr>
          <a:xfrm>
            <a:off x="6397679" y="-3"/>
            <a:ext cx="4294133" cy="755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672819" y="988421"/>
            <a:ext cx="5121494" cy="270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57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Beteiligen</a:t>
            </a:r>
            <a:r>
              <a:rPr lang="en-GB" sz="5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57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</a:t>
            </a: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57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GB" sz="5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der </a:t>
            </a:r>
            <a:r>
              <a:rPr lang="en-GB" sz="57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ersten</a:t>
            </a:r>
            <a:r>
              <a:rPr lang="en-GB" sz="5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5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5700" b="1" dirty="0">
                <a:solidFill>
                  <a:schemeClr val="dk1"/>
                </a:solidFill>
                <a:sym typeface="Arial"/>
              </a:rPr>
              <a:t>European Road</a:t>
            </a:r>
            <a:endParaRPr b="1" dirty="0"/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5700" b="1" dirty="0">
                <a:solidFill>
                  <a:schemeClr val="dk1"/>
                </a:solidFill>
              </a:rPr>
              <a:t>o</a:t>
            </a:r>
            <a:r>
              <a:rPr lang="en-GB" sz="57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GB" sz="5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GELATO!</a:t>
            </a:r>
            <a: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35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</a:t>
            </a:r>
            <a:r>
              <a:rPr lang="en-GB" sz="35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l="24235" r="28470"/>
          <a:stretch/>
        </p:blipFill>
        <p:spPr>
          <a:xfrm>
            <a:off x="3372895" y="2709796"/>
            <a:ext cx="3946022" cy="42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 rot="-5400000">
            <a:off x="-670507" y="4399097"/>
            <a:ext cx="1769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GELATOntheROAD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4877042" y="384048"/>
            <a:ext cx="5121494" cy="204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 dirty="0" smtClean="0">
                <a:latin typeface="Arial"/>
                <a:ea typeface="Arial"/>
                <a:cs typeface="Arial"/>
                <a:sym typeface="Arial"/>
              </a:rPr>
              <a:t>DAS PROJEKT UND DARÜBER HINAUS </a:t>
            </a:r>
            <a:r>
              <a:rPr lang="en-GB" sz="3600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36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Was </a:t>
            </a: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langfristigen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Vorteile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GB" sz="22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2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Warum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sollten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 SIE </a:t>
            </a:r>
            <a:r>
              <a:rPr lang="en-GB" sz="2200" dirty="0" err="1" smtClean="0">
                <a:latin typeface="Arial"/>
                <a:ea typeface="Arial"/>
                <a:cs typeface="Arial"/>
                <a:sym typeface="Arial"/>
              </a:rPr>
              <a:t>teilnehmen</a:t>
            </a:r>
            <a:r>
              <a:rPr lang="en-GB" sz="2200" dirty="0" smtClean="0"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83" name="Google Shape;183;p7"/>
          <p:cNvSpPr txBox="1"/>
          <p:nvPr/>
        </p:nvSpPr>
        <p:spPr>
          <a:xfrm>
            <a:off x="667820" y="3241228"/>
            <a:ext cx="269743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de-DE" sz="1600" dirty="0"/>
              <a:t>Steigern </a:t>
            </a:r>
            <a:r>
              <a:rPr lang="de-DE" sz="1600" dirty="0" smtClean="0"/>
              <a:t>SIE die Sichtbarkeit IHRES </a:t>
            </a:r>
            <a:r>
              <a:rPr lang="de-DE" sz="1600" dirty="0"/>
              <a:t>handwerklich </a:t>
            </a:r>
            <a:r>
              <a:rPr lang="de-DE" sz="1600" dirty="0" smtClean="0"/>
              <a:t>hergestellten </a:t>
            </a:r>
          </a:p>
          <a:p>
            <a:pPr algn="r"/>
            <a:r>
              <a:rPr lang="de-DE" sz="1600" dirty="0" smtClean="0"/>
              <a:t>Gelato auf lokaler und </a:t>
            </a:r>
            <a:r>
              <a:rPr lang="de-DE" sz="1600" dirty="0"/>
              <a:t>europäischer Ebene</a:t>
            </a:r>
          </a:p>
        </p:txBody>
      </p:sp>
      <p:sp>
        <p:nvSpPr>
          <p:cNvPr id="184" name="Google Shape;184;p7"/>
          <p:cNvSpPr txBox="1"/>
          <p:nvPr/>
        </p:nvSpPr>
        <p:spPr>
          <a:xfrm>
            <a:off x="1170695" y="5362636"/>
            <a:ext cx="2194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Erweitern SIE IHRE Marktpräsenz auf europäischer Ebene</a:t>
            </a:r>
            <a:endParaRPr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7437788" y="3360099"/>
            <a:ext cx="290828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600" dirty="0" smtClean="0">
                <a:solidFill>
                  <a:schemeClr val="dk1"/>
                </a:solidFill>
                <a:sym typeface="Arial"/>
              </a:rPr>
              <a:t>Schließen SIE sich dem Europäischen Netzwerk von handwerklich produzierenden </a:t>
            </a:r>
            <a:r>
              <a:rPr lang="de-AT" sz="1600" dirty="0" smtClean="0">
                <a:solidFill>
                  <a:schemeClr val="dk1"/>
                </a:solidFill>
              </a:rPr>
              <a:t>Gelatiere an</a:t>
            </a:r>
            <a:endParaRPr lang="de-AT" dirty="0"/>
          </a:p>
        </p:txBody>
      </p:sp>
      <p:sp>
        <p:nvSpPr>
          <p:cNvPr id="186" name="Google Shape;186;p7"/>
          <p:cNvSpPr txBox="1"/>
          <p:nvPr/>
        </p:nvSpPr>
        <p:spPr>
          <a:xfrm>
            <a:off x="7498342" y="5362636"/>
            <a:ext cx="24059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Steigern Sie IHRE Verkaufsmöglichkeiten auf lokaler und europäischer Ebene</a:t>
            </a:r>
            <a:endParaRPr dirty="0"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7600" y="2761058"/>
            <a:ext cx="4884570" cy="467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>
            <a:off x="0" y="5522119"/>
            <a:ext cx="435769" cy="2037557"/>
          </a:xfrm>
          <a:prstGeom prst="rect">
            <a:avLst/>
          </a:prstGeom>
          <a:solidFill>
            <a:srgbClr val="8ED1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0" y="-1"/>
            <a:ext cx="435769" cy="5522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23" y="221455"/>
            <a:ext cx="615525" cy="72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971" y="179180"/>
            <a:ext cx="798256" cy="8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 rot="-5400000">
            <a:off x="-950270" y="4119334"/>
            <a:ext cx="23285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info@gelatontheroad.eu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-1037549" y="4641950"/>
            <a:ext cx="53492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Vielen</a:t>
            </a:r>
            <a:r>
              <a:rPr lang="en-GB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Dank!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215" y="1251024"/>
            <a:ext cx="9593956" cy="165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39" y="6331547"/>
            <a:ext cx="242135" cy="23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27" y="5743574"/>
            <a:ext cx="323055" cy="32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249" y="6847391"/>
            <a:ext cx="235247" cy="1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 rot="5400000">
            <a:off x="7706018" y="4933525"/>
            <a:ext cx="367734" cy="4884570"/>
          </a:xfrm>
          <a:prstGeom prst="rect">
            <a:avLst/>
          </a:prstGeom>
          <a:solidFill>
            <a:srgbClr val="BF80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Benutzerdefiniert</PresentationFormat>
  <Paragraphs>69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Montserrat Light</vt:lpstr>
      <vt:lpstr>Office Theme</vt:lpstr>
      <vt:lpstr>GELATOn the ROAD</vt:lpstr>
      <vt:lpstr>Vision Was bedeutet GELATO?</vt:lpstr>
      <vt:lpstr>PowerPoint-Präsentation</vt:lpstr>
      <vt:lpstr>PowerPoint-Präsentation</vt:lpstr>
      <vt:lpstr>PowerPoint-Präsentation</vt:lpstr>
      <vt:lpstr>PowerPoint-Präsentation</vt:lpstr>
      <vt:lpstr>DAS PROJEKT UND DARÜBER HINAUS  Was sind die langfristigen Vorteile? Warum sollten SIE teilnehmen?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GELATOntheROAD</dc:title>
  <dc:creator>ETRI RB</dc:creator>
  <cp:lastModifiedBy>LP by RB</cp:lastModifiedBy>
  <cp:revision>14</cp:revision>
  <dcterms:created xsi:type="dcterms:W3CDTF">2024-01-30T09:14:13Z</dcterms:created>
  <dcterms:modified xsi:type="dcterms:W3CDTF">2024-03-01T12:16:10Z</dcterms:modified>
</cp:coreProperties>
</file>